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7" r:id="rId2"/>
    <p:sldId id="258" r:id="rId3"/>
    <p:sldId id="259" r:id="rId4"/>
    <p:sldId id="261" r:id="rId5"/>
    <p:sldId id="267" r:id="rId6"/>
    <p:sldId id="275" r:id="rId7"/>
    <p:sldId id="272" r:id="rId8"/>
    <p:sldId id="273" r:id="rId9"/>
    <p:sldId id="274" r:id="rId10"/>
    <p:sldId id="276" r:id="rId11"/>
    <p:sldId id="260" r:id="rId12"/>
    <p:sldId id="262" r:id="rId13"/>
    <p:sldId id="269" r:id="rId14"/>
    <p:sldId id="270" r:id="rId15"/>
    <p:sldId id="271" r:id="rId16"/>
    <p:sldId id="264" r:id="rId17"/>
    <p:sldId id="265" r:id="rId18"/>
    <p:sldId id="266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 autoAdjust="0"/>
    <p:restoredTop sz="85966"/>
  </p:normalViewPr>
  <p:slideViewPr>
    <p:cSldViewPr snapToGrid="0">
      <p:cViewPr>
        <p:scale>
          <a:sx n="94" d="100"/>
          <a:sy n="94" d="100"/>
        </p:scale>
        <p:origin x="14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4A67D-81B7-403B-96DE-B3E327125659}" type="doc">
      <dgm:prSet loTypeId="urn:microsoft.com/office/officeart/2005/8/layout/vList2" loCatId="list" qsTypeId="urn:microsoft.com/office/officeart/2005/8/quickstyle/simple5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576A9936-C096-40FD-B57E-7DEB47616128}">
      <dgm:prSet/>
      <dgm:spPr/>
      <dgm:t>
        <a:bodyPr/>
        <a:lstStyle/>
        <a:p>
          <a:r>
            <a:rPr lang="en-US" baseline="0"/>
            <a:t>What is MapReduce</a:t>
          </a:r>
          <a:endParaRPr lang="en-US"/>
        </a:p>
      </dgm:t>
    </dgm:pt>
    <dgm:pt modelId="{0ABF4DC4-BC38-46CC-B1AB-BF7D1C0656D9}" type="parTrans" cxnId="{F38836A7-D863-4AB1-BE1C-704630ED60FA}">
      <dgm:prSet/>
      <dgm:spPr/>
      <dgm:t>
        <a:bodyPr/>
        <a:lstStyle/>
        <a:p>
          <a:endParaRPr lang="en-US"/>
        </a:p>
      </dgm:t>
    </dgm:pt>
    <dgm:pt modelId="{7F39C0CD-1C9C-4F4E-9789-4AA8C1EC6E64}" type="sibTrans" cxnId="{F38836A7-D863-4AB1-BE1C-704630ED60FA}">
      <dgm:prSet/>
      <dgm:spPr/>
      <dgm:t>
        <a:bodyPr/>
        <a:lstStyle/>
        <a:p>
          <a:endParaRPr lang="en-US"/>
        </a:p>
      </dgm:t>
    </dgm:pt>
    <dgm:pt modelId="{CE8715DD-FEE7-4682-B576-0CBB2F05D654}">
      <dgm:prSet/>
      <dgm:spPr/>
      <dgm:t>
        <a:bodyPr/>
        <a:lstStyle/>
        <a:p>
          <a:r>
            <a:rPr lang="en-US" baseline="0"/>
            <a:t>History of MapReduce</a:t>
          </a:r>
          <a:endParaRPr lang="en-US"/>
        </a:p>
      </dgm:t>
    </dgm:pt>
    <dgm:pt modelId="{15BBD22A-E02B-4798-A3B7-B3A29D1F9901}" type="parTrans" cxnId="{1D226B24-7A32-4231-A3BC-6C614A0E8B1D}">
      <dgm:prSet/>
      <dgm:spPr/>
      <dgm:t>
        <a:bodyPr/>
        <a:lstStyle/>
        <a:p>
          <a:endParaRPr lang="en-US"/>
        </a:p>
      </dgm:t>
    </dgm:pt>
    <dgm:pt modelId="{309A91CB-8B29-46B9-85CE-739CFA118900}" type="sibTrans" cxnId="{1D226B24-7A32-4231-A3BC-6C614A0E8B1D}">
      <dgm:prSet/>
      <dgm:spPr/>
      <dgm:t>
        <a:bodyPr/>
        <a:lstStyle/>
        <a:p>
          <a:endParaRPr lang="en-US"/>
        </a:p>
      </dgm:t>
    </dgm:pt>
    <dgm:pt modelId="{9A77AC31-2A8B-43CA-8D24-5F0B70993908}">
      <dgm:prSet/>
      <dgm:spPr/>
      <dgm:t>
        <a:bodyPr/>
        <a:lstStyle/>
        <a:p>
          <a:r>
            <a:rPr lang="en-US" baseline="0"/>
            <a:t>Future of MapReduce</a:t>
          </a:r>
          <a:endParaRPr lang="en-US"/>
        </a:p>
      </dgm:t>
    </dgm:pt>
    <dgm:pt modelId="{72674210-70F8-477A-8AC4-FDF6032BBA2D}" type="parTrans" cxnId="{837BE015-A9B5-4C04-A5B7-53EFCE33A31F}">
      <dgm:prSet/>
      <dgm:spPr/>
      <dgm:t>
        <a:bodyPr/>
        <a:lstStyle/>
        <a:p>
          <a:endParaRPr lang="en-US"/>
        </a:p>
      </dgm:t>
    </dgm:pt>
    <dgm:pt modelId="{35CB1284-29FD-48D4-9C0F-B6945513D14A}" type="sibTrans" cxnId="{837BE015-A9B5-4C04-A5B7-53EFCE33A31F}">
      <dgm:prSet/>
      <dgm:spPr/>
      <dgm:t>
        <a:bodyPr/>
        <a:lstStyle/>
        <a:p>
          <a:endParaRPr lang="en-US"/>
        </a:p>
      </dgm:t>
    </dgm:pt>
    <dgm:pt modelId="{036A6338-AB68-4183-AD2B-A522B677A1EF}">
      <dgm:prSet/>
      <dgm:spPr/>
      <dgm:t>
        <a:bodyPr/>
        <a:lstStyle/>
        <a:p>
          <a:r>
            <a:rPr lang="en-US" baseline="0"/>
            <a:t>MapReduce Ecosystem</a:t>
          </a:r>
          <a:endParaRPr lang="en-US"/>
        </a:p>
      </dgm:t>
    </dgm:pt>
    <dgm:pt modelId="{A77F6592-96B7-4317-BA37-6E53E4197FF3}" type="parTrans" cxnId="{EDF9BC5E-94A5-4A68-9C4C-2713B68631FD}">
      <dgm:prSet/>
      <dgm:spPr/>
      <dgm:t>
        <a:bodyPr/>
        <a:lstStyle/>
        <a:p>
          <a:endParaRPr lang="en-US"/>
        </a:p>
      </dgm:t>
    </dgm:pt>
    <dgm:pt modelId="{1CD4D43D-AD3D-4083-BBF2-B4B6908E7803}" type="sibTrans" cxnId="{EDF9BC5E-94A5-4A68-9C4C-2713B68631FD}">
      <dgm:prSet/>
      <dgm:spPr/>
      <dgm:t>
        <a:bodyPr/>
        <a:lstStyle/>
        <a:p>
          <a:endParaRPr lang="en-US"/>
        </a:p>
      </dgm:t>
    </dgm:pt>
    <dgm:pt modelId="{375AFB7E-1047-B645-A003-8B56EF207AD3}" type="pres">
      <dgm:prSet presAssocID="{0EE4A67D-81B7-403B-96DE-B3E327125659}" presName="linear" presStyleCnt="0">
        <dgm:presLayoutVars>
          <dgm:animLvl val="lvl"/>
          <dgm:resizeHandles val="exact"/>
        </dgm:presLayoutVars>
      </dgm:prSet>
      <dgm:spPr/>
    </dgm:pt>
    <dgm:pt modelId="{A70C92E6-1A96-6F43-88C6-84CFC69BD49A}" type="pres">
      <dgm:prSet presAssocID="{576A9936-C096-40FD-B57E-7DEB47616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C785C9-2077-D649-B959-6BEB73C63A90}" type="pres">
      <dgm:prSet presAssocID="{7F39C0CD-1C9C-4F4E-9789-4AA8C1EC6E64}" presName="spacer" presStyleCnt="0"/>
      <dgm:spPr/>
    </dgm:pt>
    <dgm:pt modelId="{4CA6C1D6-7041-A54E-B4F5-BA78CC36DA37}" type="pres">
      <dgm:prSet presAssocID="{CE8715DD-FEE7-4682-B576-0CBB2F05D6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5557EA-AC74-C04B-86A1-ACBAD2840BD6}" type="pres">
      <dgm:prSet presAssocID="{309A91CB-8B29-46B9-85CE-739CFA118900}" presName="spacer" presStyleCnt="0"/>
      <dgm:spPr/>
    </dgm:pt>
    <dgm:pt modelId="{308A9B9F-B034-F14A-BE7B-213C99F31D92}" type="pres">
      <dgm:prSet presAssocID="{9A77AC31-2A8B-43CA-8D24-5F0B709939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DE902D5-88E7-B842-8809-A6E090214CBB}" type="pres">
      <dgm:prSet presAssocID="{35CB1284-29FD-48D4-9C0F-B6945513D14A}" presName="spacer" presStyleCnt="0"/>
      <dgm:spPr/>
    </dgm:pt>
    <dgm:pt modelId="{F97D8E7F-EB8A-2C4B-A770-B4840DDAD2FE}" type="pres">
      <dgm:prSet presAssocID="{036A6338-AB68-4183-AD2B-A522B677A1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7BE015-A9B5-4C04-A5B7-53EFCE33A31F}" srcId="{0EE4A67D-81B7-403B-96DE-B3E327125659}" destId="{9A77AC31-2A8B-43CA-8D24-5F0B70993908}" srcOrd="2" destOrd="0" parTransId="{72674210-70F8-477A-8AC4-FDF6032BBA2D}" sibTransId="{35CB1284-29FD-48D4-9C0F-B6945513D14A}"/>
    <dgm:cxn modelId="{1D226B24-7A32-4231-A3BC-6C614A0E8B1D}" srcId="{0EE4A67D-81B7-403B-96DE-B3E327125659}" destId="{CE8715DD-FEE7-4682-B576-0CBB2F05D654}" srcOrd="1" destOrd="0" parTransId="{15BBD22A-E02B-4798-A3B7-B3A29D1F9901}" sibTransId="{309A91CB-8B29-46B9-85CE-739CFA118900}"/>
    <dgm:cxn modelId="{577C7E3F-D02D-3A4B-B67C-2B298E95DAF9}" type="presOf" srcId="{9A77AC31-2A8B-43CA-8D24-5F0B70993908}" destId="{308A9B9F-B034-F14A-BE7B-213C99F31D92}" srcOrd="0" destOrd="0" presId="urn:microsoft.com/office/officeart/2005/8/layout/vList2"/>
    <dgm:cxn modelId="{EDF9BC5E-94A5-4A68-9C4C-2713B68631FD}" srcId="{0EE4A67D-81B7-403B-96DE-B3E327125659}" destId="{036A6338-AB68-4183-AD2B-A522B677A1EF}" srcOrd="3" destOrd="0" parTransId="{A77F6592-96B7-4317-BA37-6E53E4197FF3}" sibTransId="{1CD4D43D-AD3D-4083-BBF2-B4B6908E7803}"/>
    <dgm:cxn modelId="{A0E2558A-A377-B942-AAA2-807C51E18B02}" type="presOf" srcId="{CE8715DD-FEE7-4682-B576-0CBB2F05D654}" destId="{4CA6C1D6-7041-A54E-B4F5-BA78CC36DA37}" srcOrd="0" destOrd="0" presId="urn:microsoft.com/office/officeart/2005/8/layout/vList2"/>
    <dgm:cxn modelId="{F38836A7-D863-4AB1-BE1C-704630ED60FA}" srcId="{0EE4A67D-81B7-403B-96DE-B3E327125659}" destId="{576A9936-C096-40FD-B57E-7DEB47616128}" srcOrd="0" destOrd="0" parTransId="{0ABF4DC4-BC38-46CC-B1AB-BF7D1C0656D9}" sibTransId="{7F39C0CD-1C9C-4F4E-9789-4AA8C1EC6E64}"/>
    <dgm:cxn modelId="{BD3E10A8-47AC-6B4F-92A5-C5C33B61C212}" type="presOf" srcId="{576A9936-C096-40FD-B57E-7DEB47616128}" destId="{A70C92E6-1A96-6F43-88C6-84CFC69BD49A}" srcOrd="0" destOrd="0" presId="urn:microsoft.com/office/officeart/2005/8/layout/vList2"/>
    <dgm:cxn modelId="{7B3196F3-5801-A248-93C3-EA1EF09CF343}" type="presOf" srcId="{036A6338-AB68-4183-AD2B-A522B677A1EF}" destId="{F97D8E7F-EB8A-2C4B-A770-B4840DDAD2FE}" srcOrd="0" destOrd="0" presId="urn:microsoft.com/office/officeart/2005/8/layout/vList2"/>
    <dgm:cxn modelId="{922B3CF5-6B32-2247-A877-E72624CAFB23}" type="presOf" srcId="{0EE4A67D-81B7-403B-96DE-B3E327125659}" destId="{375AFB7E-1047-B645-A003-8B56EF207AD3}" srcOrd="0" destOrd="0" presId="urn:microsoft.com/office/officeart/2005/8/layout/vList2"/>
    <dgm:cxn modelId="{3EADBE2C-B2B2-BE48-85B7-BC4BA148A7EC}" type="presParOf" srcId="{375AFB7E-1047-B645-A003-8B56EF207AD3}" destId="{A70C92E6-1A96-6F43-88C6-84CFC69BD49A}" srcOrd="0" destOrd="0" presId="urn:microsoft.com/office/officeart/2005/8/layout/vList2"/>
    <dgm:cxn modelId="{265B6422-D7A1-5842-A67B-0525169289AF}" type="presParOf" srcId="{375AFB7E-1047-B645-A003-8B56EF207AD3}" destId="{5EC785C9-2077-D649-B959-6BEB73C63A90}" srcOrd="1" destOrd="0" presId="urn:microsoft.com/office/officeart/2005/8/layout/vList2"/>
    <dgm:cxn modelId="{7B631594-0FD6-EF4C-B24F-1E66A1C2D9D9}" type="presParOf" srcId="{375AFB7E-1047-B645-A003-8B56EF207AD3}" destId="{4CA6C1D6-7041-A54E-B4F5-BA78CC36DA37}" srcOrd="2" destOrd="0" presId="urn:microsoft.com/office/officeart/2005/8/layout/vList2"/>
    <dgm:cxn modelId="{FBDEFDD7-4A27-BC40-82FA-BFB560C041DA}" type="presParOf" srcId="{375AFB7E-1047-B645-A003-8B56EF207AD3}" destId="{9D5557EA-AC74-C04B-86A1-ACBAD2840BD6}" srcOrd="3" destOrd="0" presId="urn:microsoft.com/office/officeart/2005/8/layout/vList2"/>
    <dgm:cxn modelId="{EAFED450-E769-7146-8D88-631B93949AF2}" type="presParOf" srcId="{375AFB7E-1047-B645-A003-8B56EF207AD3}" destId="{308A9B9F-B034-F14A-BE7B-213C99F31D92}" srcOrd="4" destOrd="0" presId="urn:microsoft.com/office/officeart/2005/8/layout/vList2"/>
    <dgm:cxn modelId="{343ACA1A-2917-174D-82B5-7C4F83408611}" type="presParOf" srcId="{375AFB7E-1047-B645-A003-8B56EF207AD3}" destId="{FDE902D5-88E7-B842-8809-A6E090214CBB}" srcOrd="5" destOrd="0" presId="urn:microsoft.com/office/officeart/2005/8/layout/vList2"/>
    <dgm:cxn modelId="{A55B1658-32DF-434C-A377-DA0FBA718645}" type="presParOf" srcId="{375AFB7E-1047-B645-A003-8B56EF207AD3}" destId="{F97D8E7F-EB8A-2C4B-A770-B4840DDAD2F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C92E6-1A96-6F43-88C6-84CFC69BD49A}">
      <dsp:nvSpPr>
        <dsp:cNvPr id="0" name=""/>
        <dsp:cNvSpPr/>
      </dsp:nvSpPr>
      <dsp:spPr>
        <a:xfrm>
          <a:off x="0" y="9138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What is MapReduce</a:t>
          </a:r>
          <a:endParaRPr lang="en-US" sz="4000" kern="1200"/>
        </a:p>
      </dsp:txBody>
      <dsp:txXfrm>
        <a:off x="46834" y="55972"/>
        <a:ext cx="8692067" cy="865732"/>
      </dsp:txXfrm>
    </dsp:sp>
    <dsp:sp modelId="{4CA6C1D6-7041-A54E-B4F5-BA78CC36DA37}">
      <dsp:nvSpPr>
        <dsp:cNvPr id="0" name=""/>
        <dsp:cNvSpPr/>
      </dsp:nvSpPr>
      <dsp:spPr>
        <a:xfrm>
          <a:off x="0" y="1083738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History of MapReduce</a:t>
          </a:r>
          <a:endParaRPr lang="en-US" sz="4000" kern="1200"/>
        </a:p>
      </dsp:txBody>
      <dsp:txXfrm>
        <a:off x="46834" y="1130572"/>
        <a:ext cx="8692067" cy="865732"/>
      </dsp:txXfrm>
    </dsp:sp>
    <dsp:sp modelId="{308A9B9F-B034-F14A-BE7B-213C99F31D92}">
      <dsp:nvSpPr>
        <dsp:cNvPr id="0" name=""/>
        <dsp:cNvSpPr/>
      </dsp:nvSpPr>
      <dsp:spPr>
        <a:xfrm>
          <a:off x="0" y="2158339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Future of MapReduce</a:t>
          </a:r>
          <a:endParaRPr lang="en-US" sz="4000" kern="1200"/>
        </a:p>
      </dsp:txBody>
      <dsp:txXfrm>
        <a:off x="46834" y="2205173"/>
        <a:ext cx="8692067" cy="865732"/>
      </dsp:txXfrm>
    </dsp:sp>
    <dsp:sp modelId="{F97D8E7F-EB8A-2C4B-A770-B4840DDAD2FE}">
      <dsp:nvSpPr>
        <dsp:cNvPr id="0" name=""/>
        <dsp:cNvSpPr/>
      </dsp:nvSpPr>
      <dsp:spPr>
        <a:xfrm>
          <a:off x="0" y="3232939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MapReduce Ecosystem</a:t>
          </a:r>
          <a:endParaRPr lang="en-US" sz="4000" kern="1200"/>
        </a:p>
      </dsp:txBody>
      <dsp:txXfrm>
        <a:off x="46834" y="3279773"/>
        <a:ext cx="8692067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3C761-D645-6A4B-AC43-DB236641161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58EF7-2406-FB43-AFB8-FDC7CA24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High guys, my name is John and my topic of research for parallel processing deals with MapReduce.  It’s related to the presentation of &lt;X&gt; who showcased Apache Hadoop, but mine will be more general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I’m going to go reiterate on some elements of Hadoop, but it will only be on the fundamental details necessary to understand other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Flexible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Requires data and computation to be structured in a very specific way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There’s a lot of set up code that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Given the</a:t>
            </a:r>
            <a:r>
              <a:rPr lang="en-US" baseline="0" dirty="0"/>
              <a:t> age and drawbacks of Hadoop, the Hadoop community has spawned off many projects that have enhanced performance and functionality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5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Specifically in regards to the MapReduce paradigm, Apache Spark is often seen as a better tool than Apache Hadoop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better than Hadoop because all data is 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robust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tooling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1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8EF7-2406-FB43-AFB8-FDC7CA24B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1) First I’m going to cover what is MapReduce – that is the phases of how it processes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Then the history of MapReduce. How it came to be realized as an approach to data and software challenges, and how institutions leveraged MapReduce</a:t>
            </a:r>
          </a:p>
          <a:p>
            <a:pPr marL="171450" indent="-171450">
              <a:buFontTx/>
              <a:buChar char="-"/>
            </a:pPr>
            <a:r>
              <a:rPr lang="en-US" dirty="0"/>
              <a:t>3) Then on what is the trajectory of MapReduce for the future.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3) And finally some software libraries and frameworks that spawned off of the MapReduce concept. This will also involve a programming example on one of these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MapReduce is an parallel and distributed approach to dealing with big data. I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Explain map</a:t>
            </a:r>
            <a:r>
              <a:rPr lang="en-US" baseline="0" dirty="0"/>
              <a:t> and reduce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Divide: Divides the data set into different partitions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Map: For each partition, a node in the cluster processes it and emits </a:t>
            </a:r>
            <a:r>
              <a:rPr lang="en-US" baseline="0" dirty="0" err="1"/>
              <a:t>key:value</a:t>
            </a:r>
            <a:r>
              <a:rPr lang="en-US" baseline="0" dirty="0"/>
              <a:t> pairs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Shuffle: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from mapper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reducerss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Where each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key:value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pair goes goes depends on the key i.e. Keys are grouped together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Reduce: Each node in the </a:t>
            </a:r>
            <a:r>
              <a:rPr lang="en-US" baseline="0" dirty="0" err="1"/>
              <a:t>parition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Parallelizable because a set of data can be partitioned between machines and work can be done on each of those partitions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7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Scalability: A MapReduce algorithm</a:t>
            </a:r>
            <a:r>
              <a:rPr lang="en-US" baseline="0" dirty="0"/>
              <a:t> on a small data set with a small number machines does not change if the data set or cluster size increases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</a:t>
            </a:r>
            <a:r>
              <a:rPr lang="en-US" baseline="0" dirty="0"/>
              <a:t> general algorithm for card ordering doesn’t change regardless of the number of people organizing and the number of cards that need to be orders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0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Big Data: Describes data that is too complex to be handled by conventional data-processing techniques.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 this case, I conventional techniques references the context of what was widespread at the time which I will elaborate on later.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 in the late 1990s and early 2000s, it became more evident that conventional data-processing solutions at the time was not completely adequate in dealing with big data.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Big data challenges exists are in academia (for example complex simulations, </a:t>
            </a:r>
            <a:r>
              <a:rPr lang="en-US" dirty="0" err="1"/>
              <a:t>genenomics</a:t>
            </a:r>
            <a:r>
              <a:rPr lang="en-US" dirty="0"/>
              <a:t>, </a:t>
            </a:r>
            <a:r>
              <a:rPr lang="en-US" dirty="0" err="1"/>
              <a:t>meterology</a:t>
            </a:r>
            <a:r>
              <a:rPr lang="en-US" dirty="0"/>
              <a:t>) and business (search engines have to index countless sets on the internet, financial technology may deal with processing giant data sets of stock)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Big Data can be characterized with the three V’s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Volume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2.1 billion unique users on </a:t>
            </a:r>
            <a:r>
              <a:rPr lang="en-US" dirty="0" err="1"/>
              <a:t>facebook</a:t>
            </a:r>
            <a:r>
              <a:rPr lang="en-US" dirty="0"/>
              <a:t> every month who upload and watch videos, photos, posts, comments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Velocity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66,400 Google searches a day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Variety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Gmail auto-sorts different emails for each of its user. Emails have a variety of characteristics - who's the sender, destination, time stamp, attachments, etc.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news.usc.edu</a:t>
            </a:r>
            <a:r>
              <a:rPr lang="en-US" dirty="0"/>
              <a:t>/88075/how-does-</a:t>
            </a:r>
            <a:r>
              <a:rPr lang="en-US" dirty="0" err="1"/>
              <a:t>facebook</a:t>
            </a:r>
            <a:r>
              <a:rPr lang="en-US" dirty="0"/>
              <a:t>-store-billions-of-photos/	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8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Before the MapReduce paradigm, data was typically stored in relational databases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is organized in rows (represents records) and columns (represents properties of that record)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/commons/5/57/</a:t>
            </a:r>
            <a:r>
              <a:rPr lang="en-US" dirty="0" err="1"/>
              <a:t>RDBMS_structure.png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1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first is the relational model’s restriction.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data stored in RDBMS must fit into a relational schema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Recall the 3rd V - Variety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Modifications to schema can be difficult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Expensive to scale up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the time, cloud/cluster computing was not prominent as it is today.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improve storage or speed, usually needed to add more disk drives, CPU power, ram, etc.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Many platforms were enterprise-based and propriety, needed to pay more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Here’s a quote from Michael Stonebraker in an academic. Basically it said the traditional basic RDBMs systems is obsolete, and that new methodologies must replace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cs-www.cs.yale.edu</a:t>
            </a:r>
            <a:r>
              <a:rPr lang="en-US" dirty="0"/>
              <a:t>/homes/</a:t>
            </a:r>
            <a:r>
              <a:rPr lang="en-US" dirty="0" err="1"/>
              <a:t>dna</a:t>
            </a:r>
            <a:r>
              <a:rPr lang="en-US" dirty="0"/>
              <a:t>/papers/vldb07hstore.pdf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2004, Google engineers showcased the first practical instance of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MapReduce saw it’s first practical use case with the Google File System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8EF7-2406-FB43-AFB8-FDC7CA24B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Common: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Environment Variable definitions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File System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Analogous to Google File System. Distributes the data so that Hadoop can perform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YARN: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Splits resource management and job scheduling/monitoring into separate daemons. Actually runs the MapReduce program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MapReduce: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tools are modularized so it can be flexible in its use cases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e.g.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8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435E3-1914-4453-A41E-2849F6B488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E287F-2B11-4E25-A381-2FB11B4133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228599"/>
            <a:ext cx="10438510" cy="4005071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MapReduce: Past and Current Developments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550832"/>
            <a:ext cx="10438510" cy="2068332"/>
          </a:xfrm>
          <a:noFill/>
        </p:spPr>
        <p:txBody>
          <a:bodyPr anchor="t">
            <a:normAutofit/>
          </a:bodyPr>
          <a:lstStyle/>
          <a:p>
            <a:r>
              <a:rPr lang="en-US" sz="3300">
                <a:solidFill>
                  <a:schemeClr val="tx1"/>
                </a:solidFill>
              </a:rPr>
              <a:t>An Analysis by</a:t>
            </a:r>
          </a:p>
          <a:p>
            <a:r>
              <a:rPr lang="en-US" sz="3300">
                <a:solidFill>
                  <a:schemeClr val="tx1"/>
                </a:solidFill>
              </a:rPr>
              <a:t>John Tran</a:t>
            </a:r>
          </a:p>
          <a:p>
            <a:r>
              <a:rPr lang="en-US" sz="3300">
                <a:solidFill>
                  <a:schemeClr val="tx1"/>
                </a:solidFill>
              </a:rPr>
              <a:t>CS159</a:t>
            </a:r>
          </a:p>
          <a:p>
            <a:endParaRPr lang="en-US" sz="3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4419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59C4-3B1C-784E-84C9-6EC2D2BE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Rise of MapReduce – Google File System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EC7A-B792-FA41-80F2-523F64EC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MapReduce: Simplified Data Processing on Large Clusters (</a:t>
            </a:r>
            <a:r>
              <a:rPr lang="en-US" i="1" dirty="0"/>
              <a:t>Dean &amp; Ghemawat, 2004</a:t>
            </a:r>
            <a:r>
              <a:rPr lang="en-US" dirty="0"/>
              <a:t>)</a:t>
            </a:r>
          </a:p>
          <a:p>
            <a:r>
              <a:rPr lang="en-US" dirty="0"/>
              <a:t>Google File System: Google’s proprietary distributed filesystem</a:t>
            </a:r>
          </a:p>
        </p:txBody>
      </p:sp>
    </p:spTree>
    <p:extLst>
      <p:ext uri="{BB962C8B-B14F-4D97-AF65-F5344CB8AC3E}">
        <p14:creationId xmlns:p14="http://schemas.microsoft.com/office/powerpoint/2010/main" val="251925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Hadoop Common </a:t>
            </a:r>
            <a:r>
              <a:rPr lang="en-US" dirty="0"/>
              <a:t>– Libraries and utilities that helps other parts of Hadoop</a:t>
            </a:r>
          </a:p>
          <a:p>
            <a:r>
              <a:rPr lang="en-US" b="1" dirty="0"/>
              <a:t>Hadoop Distributed File System (HDFS)</a:t>
            </a:r>
            <a:r>
              <a:rPr lang="en-US" dirty="0"/>
              <a:t> – a distributed file-system that stores data on commodity machines, providing very high aggregate bandwidth across the cluster;</a:t>
            </a:r>
          </a:p>
          <a:p>
            <a:r>
              <a:rPr lang="en-US" b="1" dirty="0"/>
              <a:t>Hadoop YARN (Yet Another Resource Negotiator)</a:t>
            </a:r>
            <a:r>
              <a:rPr lang="en-US" dirty="0"/>
              <a:t> – Resource manager for Hadoop. Driver for MapReduce</a:t>
            </a:r>
          </a:p>
          <a:p>
            <a:r>
              <a:rPr lang="en-US" b="1" dirty="0"/>
              <a:t>Hadoop MapReduce</a:t>
            </a:r>
            <a:r>
              <a:rPr lang="en-US" dirty="0"/>
              <a:t> –The project’s implementation of the MapReduce paradigm for big data processing.</a:t>
            </a:r>
          </a:p>
          <a:p>
            <a:r>
              <a:rPr lang="en-US" dirty="0"/>
              <a:t>As such, they should be considered as legacy technology more than a quarter of a century in 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202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High Level Hadoop Distributed File System (HDFS)</a:t>
            </a:r>
          </a:p>
          <a:p>
            <a:pPr lvl="1"/>
            <a:r>
              <a:rPr lang="en-US" b="1" dirty="0"/>
              <a:t>Name Node</a:t>
            </a:r>
            <a:r>
              <a:rPr lang="en-US" dirty="0"/>
              <a:t>: Metadata storage</a:t>
            </a:r>
          </a:p>
          <a:p>
            <a:pPr lvl="2"/>
            <a:r>
              <a:rPr lang="en-US" dirty="0"/>
              <a:t>Primary name node: contains file’s location in data nodes (which rack, which computer, which address)</a:t>
            </a:r>
          </a:p>
          <a:p>
            <a:pPr lvl="2"/>
            <a:r>
              <a:rPr lang="en-US" dirty="0"/>
              <a:t>Secondary name node: Saves the index to disk (FINISH THIS: not sure)</a:t>
            </a:r>
          </a:p>
          <a:p>
            <a:pPr lvl="1"/>
            <a:r>
              <a:rPr lang="en-US" b="1" dirty="0"/>
              <a:t>Data Node</a:t>
            </a:r>
            <a:r>
              <a:rPr lang="en-US" dirty="0"/>
              <a:t>: Where the actual data stored</a:t>
            </a:r>
          </a:p>
          <a:p>
            <a:pPr lvl="1"/>
            <a:r>
              <a:rPr lang="en-US" b="1" dirty="0"/>
              <a:t>Node </a:t>
            </a:r>
            <a:r>
              <a:rPr lang="en-US" dirty="0"/>
              <a:t>(aka shard, block)</a:t>
            </a:r>
            <a:r>
              <a:rPr lang="en-US" b="1" dirty="0"/>
              <a:t> size</a:t>
            </a:r>
            <a:r>
              <a:rPr lang="en-US" dirty="0"/>
              <a:t> - actual nodes are nested in references if file stored too big</a:t>
            </a:r>
          </a:p>
          <a:p>
            <a:pPr lvl="2"/>
            <a:r>
              <a:rPr lang="en-US" dirty="0"/>
              <a:t>64MB in HDFSv1, 128M </a:t>
            </a:r>
            <a:r>
              <a:rPr lang="en-US"/>
              <a:t>in HDFSv2</a:t>
            </a:r>
          </a:p>
          <a:p>
            <a:pPr lvl="2"/>
            <a:r>
              <a:rPr lang="en-US" b="1"/>
              <a:t>Data </a:t>
            </a:r>
            <a:r>
              <a:rPr lang="en-US" b="1" dirty="0"/>
              <a:t>replication</a:t>
            </a:r>
            <a:r>
              <a:rPr lang="en-US" dirty="0"/>
              <a:t>: Data is stored on multiple racks and nodes</a:t>
            </a:r>
          </a:p>
          <a:p>
            <a:pPr lvl="2"/>
            <a:r>
              <a:rPr lang="en-US" dirty="0"/>
              <a:t>Acts as a backup (no single point of </a:t>
            </a:r>
            <a:r>
              <a:rPr lang="en-US" dirty="0" err="1"/>
              <a:t>failiure</a:t>
            </a:r>
            <a:r>
              <a:rPr lang="en-US" dirty="0"/>
              <a:t> for both nodes and racks)</a:t>
            </a:r>
          </a:p>
          <a:p>
            <a:pPr lvl="2"/>
            <a:r>
              <a:rPr lang="en-US" dirty="0"/>
              <a:t>Allows multiple access if a node is locked</a:t>
            </a:r>
          </a:p>
          <a:p>
            <a:pPr lvl="2"/>
            <a:r>
              <a:rPr lang="en-US" dirty="0"/>
              <a:t>Performance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448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storing data, it’s a non-relational database</a:t>
            </a:r>
          </a:p>
          <a:p>
            <a:r>
              <a:rPr lang="en-US" dirty="0"/>
              <a:t>Not flexible</a:t>
            </a:r>
          </a:p>
          <a:p>
            <a:r>
              <a:rPr lang="en-US" dirty="0"/>
              <a:t>Boilerplate</a:t>
            </a:r>
          </a:p>
        </p:txBody>
      </p:sp>
    </p:spTree>
    <p:extLst>
      <p:ext uri="{BB962C8B-B14F-4D97-AF65-F5344CB8AC3E}">
        <p14:creationId xmlns:p14="http://schemas.microsoft.com/office/powerpoint/2010/main" val="11025688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61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37B4-B9F6-6D46-B7C6-7BF40261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CB0D2-9D60-B04C-8B6F-C0768B7E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“Successor” to Apache Hadoop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DAG optimization</a:t>
            </a:r>
          </a:p>
          <a:p>
            <a:r>
              <a:rPr lang="en-US" dirty="0"/>
              <a:t>More possibilities</a:t>
            </a:r>
          </a:p>
          <a:p>
            <a:pPr lvl="1"/>
            <a:r>
              <a:rPr lang="en-US" dirty="0"/>
              <a:t>Spark MapReduce, Spark Streaming, Spark </a:t>
            </a:r>
            <a:r>
              <a:rPr lang="en-US" dirty="0" err="1"/>
              <a:t>MLib</a:t>
            </a:r>
            <a:endParaRPr lang="en-US" dirty="0"/>
          </a:p>
          <a:p>
            <a:pPr lvl="1"/>
            <a:r>
              <a:rPr lang="en-US" dirty="0"/>
              <a:t>Compatible with HDFS/Yarn and more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7497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-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1121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- Reducer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603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MR vs Spark MR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Platform: Amazon Web Services EC2</a:t>
            </a:r>
          </a:p>
          <a:p>
            <a:r>
              <a:rPr lang="en-US" dirty="0"/>
              <a:t>Nodes in Cluster: 4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485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research.google.com</a:t>
            </a:r>
            <a:r>
              <a:rPr lang="en-US" dirty="0"/>
              <a:t>/archive/</a:t>
            </a:r>
            <a:r>
              <a:rPr lang="en-US" dirty="0" err="1"/>
              <a:t>mapreduce.html</a:t>
            </a:r>
            <a:endParaRPr lang="en-US" dirty="0"/>
          </a:p>
          <a:p>
            <a:r>
              <a:rPr lang="en-US" dirty="0"/>
              <a:t>https://hadoop.apache.org/</a:t>
            </a:r>
          </a:p>
          <a:p>
            <a:r>
              <a:rPr lang="en-US" dirty="0"/>
              <a:t>http://</a:t>
            </a:r>
            <a:r>
              <a:rPr lang="en-US" dirty="0" err="1"/>
              <a:t>cs-www.cs.yale.edu</a:t>
            </a:r>
            <a:r>
              <a:rPr lang="en-US" dirty="0"/>
              <a:t>/homes/</a:t>
            </a:r>
            <a:r>
              <a:rPr lang="en-US" dirty="0" err="1"/>
              <a:t>dna</a:t>
            </a:r>
            <a:r>
              <a:rPr lang="en-US" dirty="0"/>
              <a:t>/papers/vldb07hstore.pdf</a:t>
            </a:r>
          </a:p>
        </p:txBody>
      </p:sp>
    </p:spTree>
    <p:extLst>
      <p:ext uri="{BB962C8B-B14F-4D97-AF65-F5344CB8AC3E}">
        <p14:creationId xmlns:p14="http://schemas.microsoft.com/office/powerpoint/2010/main" val="40331142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61DB28-952E-46B8-9EF4-50C961845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125219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1052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MapReduce?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MapReduce is an parallel and distributed approach to dealing with big data</a:t>
            </a:r>
          </a:p>
          <a:p>
            <a:r>
              <a:rPr lang="en-US" dirty="0"/>
              <a:t>MapReduce Stages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procedure: Using a provided function, apply a transformation on each element in a list. The behavior of this transformation depends on the provided function.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procedure: Aggregate(i.e. reduce) a list into a a return value.</a:t>
            </a:r>
          </a:p>
          <a:p>
            <a:r>
              <a:rPr lang="en-US" dirty="0"/>
              <a:t>MapReduce Example: Deck Shuffling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90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9908470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Applications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980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6F05DDE-5F2C-44F5-BACC-DED4737B11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5D7AA-A0C8-491E-9211-059F0D299A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22BCA3-31C1-4329-B0BA-4748F937B5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D39CD7-AB20-4006-930C-6368406D01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59400"/>
            <a:ext cx="255031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6C1DD8F-426A-45F7-A524-5569263BE5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D218A-8755-0549-8045-9C4383AF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23331"/>
            <a:ext cx="9418320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chemeClr val="tx2"/>
                </a:solidFill>
              </a:rPr>
              <a:t>MapReduce – A History</a:t>
            </a:r>
          </a:p>
        </p:txBody>
      </p:sp>
    </p:spTree>
    <p:extLst>
      <p:ext uri="{BB962C8B-B14F-4D97-AF65-F5344CB8AC3E}">
        <p14:creationId xmlns:p14="http://schemas.microsoft.com/office/powerpoint/2010/main" val="312184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D3A58-321B-FC42-BCC1-70364D9D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0561" y="1933575"/>
            <a:ext cx="3658162" cy="363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96B72-4A85-F341-8AEE-40C6A63F7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A Solution to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FA2E-456F-9E49-BF4B-E38A8F61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01509" cy="4351337"/>
          </a:xfrm>
        </p:spPr>
        <p:txBody>
          <a:bodyPr>
            <a:normAutofit lnSpcReduction="10000"/>
          </a:bodyPr>
          <a:lstStyle/>
          <a:p>
            <a:r>
              <a:rPr lang="en-US" sz="1500" b="1"/>
              <a:t>Big Data</a:t>
            </a:r>
            <a:r>
              <a:rPr lang="en-US" sz="1500"/>
              <a:t>: Data sets that are too complicated to be handled with conventional data-processing techniques.</a:t>
            </a:r>
          </a:p>
          <a:p>
            <a:pPr lvl="1"/>
            <a:r>
              <a:rPr lang="en-US" sz="1500"/>
              <a:t>MapReduce developed as a solution to big data problems.</a:t>
            </a:r>
          </a:p>
          <a:p>
            <a:r>
              <a:rPr lang="en-US" sz="1500" b="1"/>
              <a:t>The Three V’s</a:t>
            </a:r>
          </a:p>
          <a:p>
            <a:pPr lvl="1"/>
            <a:r>
              <a:rPr lang="en-US" sz="1500" u="sng"/>
              <a:t>Volume</a:t>
            </a:r>
            <a:r>
              <a:rPr lang="en-US" sz="1500"/>
              <a:t>: The size of data is too large.</a:t>
            </a:r>
          </a:p>
          <a:p>
            <a:pPr lvl="2"/>
            <a:r>
              <a:rPr lang="en-US" sz="1500"/>
              <a:t>MB </a:t>
            </a:r>
            <a:r>
              <a:rPr lang="en-US" sz="1500">
                <a:sym typeface="Wingdings" pitchFamily="2" charset="2"/>
              </a:rPr>
              <a:t> GB  TB  PB  EB</a:t>
            </a:r>
            <a:endParaRPr lang="en-US" sz="1500"/>
          </a:p>
          <a:p>
            <a:pPr lvl="1"/>
            <a:r>
              <a:rPr lang="en-US" sz="1500" u="sng"/>
              <a:t>Velocity</a:t>
            </a:r>
            <a:r>
              <a:rPr lang="en-US" sz="1500"/>
              <a:t>: The rate of data production is too rapid.</a:t>
            </a:r>
          </a:p>
          <a:p>
            <a:pPr lvl="2"/>
            <a:r>
              <a:rPr lang="en-US" sz="1500"/>
              <a:t>Batch </a:t>
            </a:r>
            <a:r>
              <a:rPr lang="en-US" sz="1500">
                <a:sym typeface="Wingdings" pitchFamily="2" charset="2"/>
              </a:rPr>
              <a:t> Periodic  Real-time streaming</a:t>
            </a:r>
            <a:endParaRPr lang="en-US" sz="1500"/>
          </a:p>
          <a:p>
            <a:pPr lvl="1"/>
            <a:r>
              <a:rPr lang="en-US" sz="1500" u="sng"/>
              <a:t>Variety</a:t>
            </a:r>
            <a:r>
              <a:rPr lang="en-US" sz="1500"/>
              <a:t>: The structure of data is too chaotic.</a:t>
            </a:r>
          </a:p>
          <a:p>
            <a:pPr lvl="2"/>
            <a:r>
              <a:rPr lang="en-US" sz="1500"/>
              <a:t>Table </a:t>
            </a:r>
            <a:r>
              <a:rPr lang="en-US" sz="1500">
                <a:sym typeface="Wingdings" pitchFamily="2" charset="2"/>
              </a:rPr>
              <a:t> </a:t>
            </a:r>
            <a:r>
              <a:rPr lang="en-US" sz="1500"/>
              <a:t>Relational Database </a:t>
            </a:r>
            <a:r>
              <a:rPr lang="en-US" sz="1500">
                <a:sym typeface="Wingdings" pitchFamily="2" charset="2"/>
              </a:rPr>
              <a:t> </a:t>
            </a:r>
            <a:r>
              <a:rPr lang="en-US" sz="1500"/>
              <a:t>Photo, Web, Audio </a:t>
            </a:r>
            <a:r>
              <a:rPr lang="en-US" sz="1500">
                <a:sym typeface="Wingdings" pitchFamily="2" charset="2"/>
              </a:rPr>
              <a:t> </a:t>
            </a:r>
            <a:r>
              <a:rPr lang="en-US" sz="1500"/>
              <a:t>Video, Social Media, Human Behavior</a:t>
            </a:r>
          </a:p>
          <a:p>
            <a:pPr lvl="1"/>
            <a:endParaRPr lang="en-US" sz="1500"/>
          </a:p>
          <a:p>
            <a:endParaRPr lang="en-US" sz="1500"/>
          </a:p>
          <a:p>
            <a:pPr lvl="1"/>
            <a:endParaRPr lang="en-US" sz="1500"/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72583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8E8D-0C20-8843-BB6C-6FBF3DCB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38" y="-186646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Before MapReduce – Relation Database Models </a:t>
            </a:r>
            <a:br>
              <a:rPr lang="en-US" sz="2500" b="1" dirty="0"/>
            </a:br>
            <a:r>
              <a:rPr lang="en-US" sz="1800" b="1" dirty="0"/>
              <a:t>(1970’s – 2004)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EC799-E851-3044-8F7D-CFCF6E5DA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112" y="1697614"/>
            <a:ext cx="4699321" cy="3517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539505-2759-E94B-B3BB-7287A7ED4F68}"/>
              </a:ext>
            </a:extLst>
          </p:cNvPr>
          <p:cNvSpPr/>
          <p:nvPr/>
        </p:nvSpPr>
        <p:spPr>
          <a:xfrm>
            <a:off x="439112" y="1266727"/>
            <a:ext cx="4968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Typical Relation Database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A4944-F079-1C4B-9A7E-9F61CEA82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76" y="1636806"/>
            <a:ext cx="4483402" cy="36394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ED093B-7985-4243-92B6-4C37F4CEA884}"/>
              </a:ext>
            </a:extLst>
          </p:cNvPr>
          <p:cNvSpPr/>
          <p:nvPr/>
        </p:nvSpPr>
        <p:spPr>
          <a:xfrm>
            <a:off x="7092743" y="1266727"/>
            <a:ext cx="2408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Relational 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7D4CB4-C2E0-8A4B-8C2E-9BA4D6739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08" y="5867932"/>
            <a:ext cx="754516" cy="7901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9D693D-6620-CF4B-9D43-9F7B8A61C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31" r="5297"/>
          <a:stretch/>
        </p:blipFill>
        <p:spPr>
          <a:xfrm>
            <a:off x="6876899" y="5667966"/>
            <a:ext cx="1098702" cy="11900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458032-91C1-9D45-9382-8BDCA96552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9" t="12857" r="11624" b="10203"/>
          <a:stretch/>
        </p:blipFill>
        <p:spPr>
          <a:xfrm>
            <a:off x="5415430" y="5788512"/>
            <a:ext cx="1381931" cy="948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3600EB-D449-574C-A85E-96A67B4B9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81" y="5788512"/>
            <a:ext cx="1088590" cy="9210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A9285E-E610-A040-BE5D-1D8459BD0364}"/>
              </a:ext>
            </a:extLst>
          </p:cNvPr>
          <p:cNvSpPr/>
          <p:nvPr/>
        </p:nvSpPr>
        <p:spPr>
          <a:xfrm>
            <a:off x="3162048" y="5450065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4BF63A-7B62-AB41-8218-182F9FEDBCC4}"/>
              </a:ext>
            </a:extLst>
          </p:cNvPr>
          <p:cNvSpPr/>
          <p:nvPr/>
        </p:nvSpPr>
        <p:spPr>
          <a:xfrm>
            <a:off x="7139343" y="5449130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1997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8F6C3-7C91-2F4F-B7AF-0C68AC7D189F}"/>
              </a:ext>
            </a:extLst>
          </p:cNvPr>
          <p:cNvSpPr/>
          <p:nvPr/>
        </p:nvSpPr>
        <p:spPr>
          <a:xfrm>
            <a:off x="4413063" y="5428674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3D2E85-EA2D-274C-87A9-1F296C389363}"/>
              </a:ext>
            </a:extLst>
          </p:cNvPr>
          <p:cNvSpPr/>
          <p:nvPr/>
        </p:nvSpPr>
        <p:spPr>
          <a:xfrm>
            <a:off x="5819489" y="5449130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1995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547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04D9CC-CC48-1141-B2B9-8DC64183F998}"/>
              </a:ext>
            </a:extLst>
          </p:cNvPr>
          <p:cNvSpPr/>
          <p:nvPr/>
        </p:nvSpPr>
        <p:spPr>
          <a:xfrm>
            <a:off x="169696" y="4502359"/>
            <a:ext cx="10784816" cy="2072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0CF09-A12F-B745-AB5C-4E9E19FA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Problems with Relation Database Models At The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59CC-146A-C842-85F4-B6DCCC4B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934619"/>
          </a:xfrm>
        </p:spPr>
        <p:txBody>
          <a:bodyPr>
            <a:noAutofit/>
          </a:bodyPr>
          <a:lstStyle/>
          <a:p>
            <a:r>
              <a:rPr lang="en-US" sz="2200" dirty="0"/>
              <a:t>1) Data must conform to the RDBMS’s schema.</a:t>
            </a:r>
          </a:p>
          <a:p>
            <a:r>
              <a:rPr lang="en-US" sz="2200" dirty="0"/>
              <a:t>2) Modifications to the schema can be difficult for users to adapt to.</a:t>
            </a:r>
          </a:p>
          <a:p>
            <a:r>
              <a:rPr lang="en-US" sz="2200" dirty="0"/>
              <a:t>3) Expensive to scale up.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7CC47-0C7E-B346-B609-54F4413F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19" y="4660595"/>
            <a:ext cx="2701837" cy="1755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820A8-E20A-A443-B793-F528349FA5A6}"/>
              </a:ext>
            </a:extLst>
          </p:cNvPr>
          <p:cNvSpPr txBox="1"/>
          <p:nvPr/>
        </p:nvSpPr>
        <p:spPr>
          <a:xfrm>
            <a:off x="425302" y="4502359"/>
            <a:ext cx="7400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"RDBMSs can be beaten by more than an order of magnitude on the standard OLTP benchmark … They should be considered as legacy technology more than a quarter of a century in age, for which a complete redesign and re-architecting is the appropriate next step.”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- Michael Stonebraker (Co-founder of Postgres) in the “</a:t>
            </a:r>
            <a:r>
              <a:rPr lang="en-US" i="1" dirty="0"/>
              <a:t>The End of An Architectural Era</a:t>
            </a:r>
            <a:r>
              <a:rPr lang="en-US" dirty="0"/>
              <a:t>” (2007)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B4F0E-C055-A34B-99BD-63A985FC57FA}"/>
              </a:ext>
            </a:extLst>
          </p:cNvPr>
          <p:cNvGrpSpPr/>
          <p:nvPr/>
        </p:nvGrpSpPr>
        <p:grpSpPr>
          <a:xfrm>
            <a:off x="5346693" y="2763767"/>
            <a:ext cx="5912185" cy="1659474"/>
            <a:chOff x="5282898" y="5169069"/>
            <a:chExt cx="5912185" cy="16594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2146F6-AFDC-D44A-A085-918CEEA1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2898" y="5679056"/>
              <a:ext cx="917322" cy="9173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652295-5142-034F-A9B8-AFE240463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1" r="5297"/>
            <a:stretch/>
          </p:blipFill>
          <p:spPr>
            <a:xfrm>
              <a:off x="9859308" y="5446892"/>
              <a:ext cx="1335775" cy="13816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B6CCE3-682A-684C-8280-1F15DB04C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89" t="12857" r="11624" b="10203"/>
            <a:stretch/>
          </p:blipFill>
          <p:spPr>
            <a:xfrm>
              <a:off x="8082491" y="5586848"/>
              <a:ext cx="1680117" cy="11017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B750C-DB47-8745-BD72-73A934B7C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4020" y="5586848"/>
              <a:ext cx="1323481" cy="106937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712AE8-602F-F74A-A1F9-6C1F8D0ACDB2}"/>
                </a:ext>
              </a:extLst>
            </p:cNvPr>
            <p:cNvSpPr/>
            <p:nvPr/>
          </p:nvSpPr>
          <p:spPr>
            <a:xfrm>
              <a:off x="5357431" y="5262226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1983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9725AA-E8BC-C94B-B77D-0FF1775DD800}"/>
                </a:ext>
              </a:extLst>
            </p:cNvPr>
            <p:cNvSpPr/>
            <p:nvPr/>
          </p:nvSpPr>
          <p:spPr>
            <a:xfrm>
              <a:off x="10178381" y="5192819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Roboto"/>
                </a:rPr>
                <a:t>1997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55286F-A06B-3742-825B-449DB7DAD7C4}"/>
                </a:ext>
              </a:extLst>
            </p:cNvPr>
            <p:cNvSpPr/>
            <p:nvPr/>
          </p:nvSpPr>
          <p:spPr>
            <a:xfrm>
              <a:off x="6863837" y="5169069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1989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2D9D3B-EAC8-4E43-BF30-EC774A169472}"/>
                </a:ext>
              </a:extLst>
            </p:cNvPr>
            <p:cNvSpPr/>
            <p:nvPr/>
          </p:nvSpPr>
          <p:spPr>
            <a:xfrm>
              <a:off x="8573735" y="5192819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Roboto"/>
                </a:rPr>
                <a:t>1995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36024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1612</TotalTime>
  <Words>1319</Words>
  <Application>Microsoft Macintosh PowerPoint</Application>
  <PresentationFormat>Widescreen</PresentationFormat>
  <Paragraphs>182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 Schoolbook</vt:lpstr>
      <vt:lpstr>Consolas</vt:lpstr>
      <vt:lpstr>Roboto</vt:lpstr>
      <vt:lpstr>Wingdings</vt:lpstr>
      <vt:lpstr>Wingdings 2</vt:lpstr>
      <vt:lpstr>View</vt:lpstr>
      <vt:lpstr>MapReduce: Past and Current Developments</vt:lpstr>
      <vt:lpstr>Overview</vt:lpstr>
      <vt:lpstr>What is MapReduce?</vt:lpstr>
      <vt:lpstr>Benefits of MapReduce</vt:lpstr>
      <vt:lpstr>Practical Applications of MapReduce</vt:lpstr>
      <vt:lpstr>MapReduce – A History</vt:lpstr>
      <vt:lpstr>A Solution to Big Data</vt:lpstr>
      <vt:lpstr>Before MapReduce – Relation Database Models  (1970’s – 2004)</vt:lpstr>
      <vt:lpstr>Problems with Relation Database Models At The Time?</vt:lpstr>
      <vt:lpstr>Rise of MapReduce – Google File System </vt:lpstr>
      <vt:lpstr>Apache Hadoop</vt:lpstr>
      <vt:lpstr>Hadoop File System</vt:lpstr>
      <vt:lpstr>Drawbacks of Hadoop</vt:lpstr>
      <vt:lpstr>Hadoop Ecosystem</vt:lpstr>
      <vt:lpstr>Apache Spark</vt:lpstr>
      <vt:lpstr>Coding Example - Mapper</vt:lpstr>
      <vt:lpstr>Coding Example - Reducer</vt:lpstr>
      <vt:lpstr>Hadoop MR vs Spark MR Analysis</vt:lpstr>
      <vt:lpstr>References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Microsoft Office User</cp:lastModifiedBy>
  <cp:revision>15</cp:revision>
  <dcterms:created xsi:type="dcterms:W3CDTF">2014-09-12T02:13:28Z</dcterms:created>
  <dcterms:modified xsi:type="dcterms:W3CDTF">2018-04-16T06:04:33Z</dcterms:modified>
</cp:coreProperties>
</file>